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7"/>
  </p:notesMasterIdLst>
  <p:sldIdLst>
    <p:sldId id="256" r:id="rId2"/>
    <p:sldId id="271" r:id="rId3"/>
    <p:sldId id="272" r:id="rId4"/>
    <p:sldId id="278" r:id="rId5"/>
    <p:sldId id="257" r:id="rId6"/>
    <p:sldId id="276" r:id="rId7"/>
    <p:sldId id="275" r:id="rId8"/>
    <p:sldId id="259" r:id="rId9"/>
    <p:sldId id="279" r:id="rId10"/>
    <p:sldId id="277" r:id="rId11"/>
    <p:sldId id="258" r:id="rId12"/>
    <p:sldId id="281" r:id="rId13"/>
    <p:sldId id="280" r:id="rId14"/>
    <p:sldId id="264" r:id="rId15"/>
    <p:sldId id="282" r:id="rId16"/>
    <p:sldId id="283" r:id="rId17"/>
    <p:sldId id="284" r:id="rId18"/>
    <p:sldId id="265" r:id="rId19"/>
    <p:sldId id="270" r:id="rId20"/>
    <p:sldId id="290" r:id="rId21"/>
    <p:sldId id="285" r:id="rId22"/>
    <p:sldId id="288" r:id="rId23"/>
    <p:sldId id="286" r:id="rId24"/>
    <p:sldId id="287" r:id="rId25"/>
    <p:sldId id="28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AB7D99-58F1-E647-BAEF-C2CD163D93E9}">
          <p14:sldIdLst>
            <p14:sldId id="256"/>
            <p14:sldId id="271"/>
            <p14:sldId id="272"/>
            <p14:sldId id="278"/>
            <p14:sldId id="257"/>
            <p14:sldId id="276"/>
            <p14:sldId id="275"/>
            <p14:sldId id="259"/>
            <p14:sldId id="279"/>
            <p14:sldId id="277"/>
            <p14:sldId id="258"/>
            <p14:sldId id="281"/>
            <p14:sldId id="280"/>
            <p14:sldId id="264"/>
            <p14:sldId id="282"/>
            <p14:sldId id="283"/>
            <p14:sldId id="284"/>
            <p14:sldId id="265"/>
            <p14:sldId id="270"/>
            <p14:sldId id="290"/>
            <p14:sldId id="285"/>
            <p14:sldId id="288"/>
            <p14:sldId id="286"/>
            <p14:sldId id="287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B1DA0-2B2F-FA4B-856C-E931E4EB6B46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5E2F3-6F4C-044A-82A9-D18B13444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0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37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96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91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3632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00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43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7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74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43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7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78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98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6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16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5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8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6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6" Type="http://schemas.openxmlformats.org/officeDocument/2006/relationships/image" Target="../media/image35.tiff"/><Relationship Id="rId7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AEC09D-6193-81D9-89C8-842CA73BD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0" y="1447799"/>
            <a:ext cx="12048090" cy="3329581"/>
          </a:xfrm>
        </p:spPr>
        <p:txBody>
          <a:bodyPr/>
          <a:lstStyle/>
          <a:p>
            <a:r>
              <a:rPr lang="en-US" dirty="0"/>
              <a:t>Project 1 – Airbnb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FE8B3EA-E176-AE04-F9B6-8F539E3397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Jeneen</a:t>
            </a:r>
            <a:r>
              <a:rPr lang="en-US" dirty="0"/>
              <a:t> </a:t>
            </a:r>
            <a:r>
              <a:rPr lang="en-US" dirty="0" err="1"/>
              <a:t>Gnilka</a:t>
            </a:r>
            <a:r>
              <a:rPr lang="en-US" dirty="0"/>
              <a:t>, Tim Mandel, Austin Vasquez</a:t>
            </a:r>
          </a:p>
        </p:txBody>
      </p:sp>
    </p:spTree>
    <p:extLst>
      <p:ext uri="{BB962C8B-B14F-4D97-AF65-F5344CB8AC3E}">
        <p14:creationId xmlns:p14="http://schemas.microsoft.com/office/powerpoint/2010/main" val="377175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# of Beds – Columbus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048" y="1853248"/>
            <a:ext cx="1404257" cy="4745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504" y="1853248"/>
            <a:ext cx="5554194" cy="47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F1A3C1-CFD8-87EB-D96F-9350718B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38" y="-155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Average Price by # of Bathrooms – Asheville</a:t>
            </a:r>
          </a:p>
        </p:txBody>
      </p:sp>
      <p:pic>
        <p:nvPicPr>
          <p:cNvPr id="5" name="Picture 4" descr="A table of numbers and numbers&#10;&#10;Description automatically generated">
            <a:extLst>
              <a:ext uri="{FF2B5EF4-FFF2-40B4-BE49-F238E27FC236}">
                <a16:creationId xmlns:a16="http://schemas.microsoft.com/office/drawing/2014/main" xmlns="" id="{372CCF58-A7B7-DED0-D44E-D432191A5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3" t="2141" r="53324"/>
          <a:stretch/>
        </p:blipFill>
        <p:spPr>
          <a:xfrm>
            <a:off x="1499813" y="1510641"/>
            <a:ext cx="1897882" cy="5108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B7F2568-F3A5-66C0-9183-D2E51FACA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138" y="1510642"/>
            <a:ext cx="6441808" cy="51817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C90BB5DA-E243-173B-09D5-A84DA803BD0D}"/>
              </a:ext>
            </a:extLst>
          </p:cNvPr>
          <p:cNvCxnSpPr/>
          <p:nvPr/>
        </p:nvCxnSpPr>
        <p:spPr>
          <a:xfrm>
            <a:off x="8602463" y="1985135"/>
            <a:ext cx="816746" cy="4083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D7C93B-6808-3487-98A2-55BBD6A4F4FF}"/>
              </a:ext>
            </a:extLst>
          </p:cNvPr>
          <p:cNvSpPr txBox="1"/>
          <p:nvPr/>
        </p:nvSpPr>
        <p:spPr>
          <a:xfrm>
            <a:off x="7093258" y="1777386"/>
            <a:ext cx="15092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0000"/>
                </a:solidFill>
              </a:rPr>
              <a:t>Outlier(boutique hotel)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1AFFB10-AC71-3593-B9AF-5B11B5080E12}"/>
              </a:ext>
            </a:extLst>
          </p:cNvPr>
          <p:cNvCxnSpPr>
            <a:cxnSpLocks/>
          </p:cNvCxnSpPr>
          <p:nvPr/>
        </p:nvCxnSpPr>
        <p:spPr>
          <a:xfrm>
            <a:off x="2224506" y="3073512"/>
            <a:ext cx="10793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87BDE16-007C-1AE3-FAF5-AD724302E70A}"/>
              </a:ext>
            </a:extLst>
          </p:cNvPr>
          <p:cNvCxnSpPr>
            <a:cxnSpLocks/>
          </p:cNvCxnSpPr>
          <p:nvPr/>
        </p:nvCxnSpPr>
        <p:spPr>
          <a:xfrm>
            <a:off x="2039554" y="3468593"/>
            <a:ext cx="12643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3A2F4AF4-F447-2D6B-DFF1-F8DFC2E2D750}"/>
              </a:ext>
            </a:extLst>
          </p:cNvPr>
          <p:cNvCxnSpPr>
            <a:cxnSpLocks/>
          </p:cNvCxnSpPr>
          <p:nvPr/>
        </p:nvCxnSpPr>
        <p:spPr>
          <a:xfrm>
            <a:off x="2039554" y="4276374"/>
            <a:ext cx="12643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55D00F03-B2AB-D0F3-5E24-C0DEA9A53A74}"/>
              </a:ext>
            </a:extLst>
          </p:cNvPr>
          <p:cNvCxnSpPr>
            <a:cxnSpLocks/>
          </p:cNvCxnSpPr>
          <p:nvPr/>
        </p:nvCxnSpPr>
        <p:spPr>
          <a:xfrm>
            <a:off x="2132030" y="3863674"/>
            <a:ext cx="117185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362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0" y="216235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Bathrooms – Rhode Island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01" y="1700766"/>
            <a:ext cx="1342368" cy="488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764783"/>
            <a:ext cx="5334455" cy="475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21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# of Bathrooms – Columbus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06" y="1848907"/>
            <a:ext cx="1554667" cy="4788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378" y="1957095"/>
            <a:ext cx="487461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6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4F5A05-78FF-D620-4B38-ED6D1403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2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Average Price by Room Types - Asheville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18D9FF-13AC-B4AD-E521-FD763937C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B4F6037-D206-B752-090B-ACF8A1DB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" y="1690687"/>
            <a:ext cx="3896295" cy="490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78A5B59-5967-4F36-3493-F276E496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181" y="1487325"/>
            <a:ext cx="7637755" cy="53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04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Room Types – Rhode Island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940911"/>
            <a:ext cx="4013200" cy="452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45" y="1940911"/>
            <a:ext cx="4215665" cy="46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Room Types – Columbus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72" y="2029373"/>
            <a:ext cx="4089400" cy="447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97" y="1853248"/>
            <a:ext cx="4540171" cy="49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51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by 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Rating by Bedrooms/Room Type</a:t>
            </a:r>
          </a:p>
          <a:p>
            <a:pPr>
              <a:lnSpc>
                <a:spcPct val="200000"/>
              </a:lnSpc>
            </a:pPr>
            <a:r>
              <a:rPr lang="en-US" dirty="0"/>
              <a:t>Rating of hosts with different total listings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3816DC-A6CC-2E52-20A2-521C198A1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5289" y="2356945"/>
            <a:ext cx="359897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Average Rating for Listings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255" y="791420"/>
            <a:ext cx="1366690" cy="59672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565" y="791419"/>
            <a:ext cx="1366690" cy="59672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385" y="791416"/>
            <a:ext cx="1238820" cy="59672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205" y="791415"/>
            <a:ext cx="1333701" cy="59672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1703" y="37049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Asheville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97889" y="370490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Rhode Island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59077" y="370490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Columbus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2335" y="791414"/>
            <a:ext cx="1547684" cy="59672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0019" y="791414"/>
            <a:ext cx="1547684" cy="595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72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210DFE-FF7A-F9E7-8E93-F4D1EDB1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scores of hosts with different total listings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0CC82A4-B222-D975-1584-426B6480F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479" y="2483069"/>
            <a:ext cx="6718545" cy="265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5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Decided on project scope and created proposal</a:t>
            </a:r>
          </a:p>
          <a:p>
            <a:pPr>
              <a:lnSpc>
                <a:spcPct val="200000"/>
              </a:lnSpc>
            </a:pPr>
            <a:r>
              <a:rPr lang="en-US" dirty="0"/>
              <a:t>Downloaded and analyzed raw data</a:t>
            </a:r>
          </a:p>
          <a:p>
            <a:pPr>
              <a:lnSpc>
                <a:spcPct val="200000"/>
              </a:lnSpc>
            </a:pPr>
            <a:r>
              <a:rPr lang="en-US" dirty="0"/>
              <a:t>Used Pandas in </a:t>
            </a:r>
            <a:r>
              <a:rPr lang="en-US" dirty="0" err="1"/>
              <a:t>Jupyter</a:t>
            </a:r>
            <a:r>
              <a:rPr lang="en-US" dirty="0"/>
              <a:t> Notebook to clean the data</a:t>
            </a:r>
          </a:p>
          <a:p>
            <a:pPr>
              <a:lnSpc>
                <a:spcPct val="200000"/>
              </a:lnSpc>
            </a:pPr>
            <a:r>
              <a:rPr lang="en-US" dirty="0"/>
              <a:t>Used </a:t>
            </a:r>
            <a:r>
              <a:rPr lang="en-US" dirty="0" err="1"/>
              <a:t>Matplotlib</a:t>
            </a:r>
            <a:r>
              <a:rPr lang="en-US" dirty="0"/>
              <a:t> to create visualizations of the data</a:t>
            </a:r>
          </a:p>
          <a:p>
            <a:pPr>
              <a:lnSpc>
                <a:spcPct val="200000"/>
              </a:lnSpc>
            </a:pPr>
            <a:r>
              <a:rPr lang="en-US" dirty="0"/>
              <a:t>Created write-up summary to showcase major findings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85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ANNOVA tests</a:t>
            </a:r>
          </a:p>
          <a:p>
            <a:r>
              <a:rPr lang="en-US" dirty="0" smtClean="0"/>
              <a:t>T-Tests</a:t>
            </a:r>
          </a:p>
          <a:p>
            <a:r>
              <a:rPr lang="en-US" dirty="0" err="1" smtClean="0"/>
              <a:t>Kruskal</a:t>
            </a:r>
            <a:r>
              <a:rPr lang="en-US" dirty="0" smtClean="0"/>
              <a:t>-Wallis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855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166" y="320589"/>
            <a:ext cx="9404723" cy="1400530"/>
          </a:xfrm>
        </p:spPr>
        <p:txBody>
          <a:bodyPr/>
          <a:lstStyle/>
          <a:p>
            <a:r>
              <a:rPr lang="en-US" dirty="0"/>
              <a:t>Statistical Analysis (Asheville)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C6C5C93-39CE-C0FD-C905-AAADB03E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67" y="1675706"/>
            <a:ext cx="6153150" cy="1531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08E0C31-358D-EE5F-296D-B77A374EECDD}"/>
              </a:ext>
            </a:extLst>
          </p:cNvPr>
          <p:cNvSpPr txBox="1"/>
          <p:nvPr/>
        </p:nvSpPr>
        <p:spPr>
          <a:xfrm>
            <a:off x="498167" y="1306374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scores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1EA3B46-0563-9CF3-B242-631C61E69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76"/>
          <a:stretch/>
        </p:blipFill>
        <p:spPr>
          <a:xfrm>
            <a:off x="498163" y="4986084"/>
            <a:ext cx="9696450" cy="13853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2A75496-2930-FBAC-0379-D774B79B7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150"/>
          <a:stretch/>
        </p:blipFill>
        <p:spPr>
          <a:xfrm>
            <a:off x="498163" y="3650406"/>
            <a:ext cx="9696449" cy="7047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6A70379-53D9-69D1-8048-DC452BB16A26}"/>
              </a:ext>
            </a:extLst>
          </p:cNvPr>
          <p:cNvSpPr txBox="1"/>
          <p:nvPr/>
        </p:nvSpPr>
        <p:spPr>
          <a:xfrm>
            <a:off x="498163" y="3307048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40886E7-3163-FC45-0874-7DBED2DF66D9}"/>
              </a:ext>
            </a:extLst>
          </p:cNvPr>
          <p:cNvSpPr txBox="1"/>
          <p:nvPr/>
        </p:nvSpPr>
        <p:spPr>
          <a:xfrm>
            <a:off x="498162" y="4659667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Separate </a:t>
            </a:r>
            <a:r>
              <a:rPr lang="en-US" dirty="0" err="1"/>
              <a:t>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326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A2FE-C8E3-ED8D-A43A-A0543EC4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23" y="381901"/>
            <a:ext cx="9404723" cy="1400530"/>
          </a:xfrm>
        </p:spPr>
        <p:txBody>
          <a:bodyPr/>
          <a:lstStyle/>
          <a:p>
            <a:r>
              <a:rPr lang="en-US" dirty="0"/>
              <a:t>Statistical Analysis (Columbus)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40C5DEC-E8AE-731E-D067-72EAA9BA3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5EF3AF4-07C7-3944-60E3-D106F523A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80" b="57585"/>
          <a:stretch/>
        </p:blipFill>
        <p:spPr>
          <a:xfrm>
            <a:off x="590244" y="3977196"/>
            <a:ext cx="9972675" cy="654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1C6F4A1-20F7-F982-C9FE-F6D821F6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44" y="1609467"/>
            <a:ext cx="5765000" cy="1911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8D82656-B600-CE02-A79C-AD66F5FC86CB}"/>
              </a:ext>
            </a:extLst>
          </p:cNvPr>
          <p:cNvSpPr txBox="1"/>
          <p:nvPr/>
        </p:nvSpPr>
        <p:spPr>
          <a:xfrm>
            <a:off x="519223" y="1240135"/>
            <a:ext cx="2618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scores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BFABD50-560C-5A1C-5830-0326A01B5E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03"/>
          <a:stretch/>
        </p:blipFill>
        <p:spPr>
          <a:xfrm>
            <a:off x="590243" y="5088743"/>
            <a:ext cx="9972674" cy="137961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8835B855-1330-3742-23CB-163943B503B9}"/>
              </a:ext>
            </a:extLst>
          </p:cNvPr>
          <p:cNvCxnSpPr>
            <a:cxnSpLocks/>
          </p:cNvCxnSpPr>
          <p:nvPr/>
        </p:nvCxnSpPr>
        <p:spPr>
          <a:xfrm>
            <a:off x="7359589" y="6025510"/>
            <a:ext cx="192645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745B779-472E-4C99-2386-96F330A86CEE}"/>
              </a:ext>
            </a:extLst>
          </p:cNvPr>
          <p:cNvSpPr txBox="1"/>
          <p:nvPr/>
        </p:nvSpPr>
        <p:spPr>
          <a:xfrm>
            <a:off x="519223" y="3607864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160A646-BF59-DD01-871C-848AACA967B8}"/>
              </a:ext>
            </a:extLst>
          </p:cNvPr>
          <p:cNvSpPr txBox="1"/>
          <p:nvPr/>
        </p:nvSpPr>
        <p:spPr>
          <a:xfrm>
            <a:off x="519223" y="4748137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Separate </a:t>
            </a:r>
            <a:r>
              <a:rPr lang="en-US" dirty="0" err="1"/>
              <a:t>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06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6635CD-1C48-5605-8532-7384017F4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1" y="326428"/>
            <a:ext cx="9404723" cy="1400530"/>
          </a:xfrm>
        </p:spPr>
        <p:txBody>
          <a:bodyPr/>
          <a:lstStyle/>
          <a:p>
            <a:r>
              <a:rPr lang="en-US" dirty="0"/>
              <a:t>Statistical Analysis (Rhode Island)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303395-7AAD-8044-C714-D85B38700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31" y="1152983"/>
            <a:ext cx="5377387" cy="9033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Mean scores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A064FD6-506C-8C4D-366D-E58ABF7E8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9" y="1641813"/>
            <a:ext cx="5453200" cy="15410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2BC45AC-4022-6380-348A-E1865F67D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74"/>
          <a:stretch/>
        </p:blipFill>
        <p:spPr>
          <a:xfrm>
            <a:off x="264019" y="4918229"/>
            <a:ext cx="9582150" cy="1394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D931DC4-C4AD-0BD1-2AB0-0698AED0D444}"/>
              </a:ext>
            </a:extLst>
          </p:cNvPr>
          <p:cNvSpPr txBox="1"/>
          <p:nvPr/>
        </p:nvSpPr>
        <p:spPr>
          <a:xfrm>
            <a:off x="201831" y="4548897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Separate </a:t>
            </a:r>
            <a:r>
              <a:rPr lang="en-US" dirty="0" err="1"/>
              <a:t>Ttests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FE517F1-05B6-C713-5212-497A54CCE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19" y="3729133"/>
            <a:ext cx="9510296" cy="6235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1A7C2ED-5168-1A42-9314-75740C671743}"/>
              </a:ext>
            </a:extLst>
          </p:cNvPr>
          <p:cNvSpPr txBox="1"/>
          <p:nvPr/>
        </p:nvSpPr>
        <p:spPr>
          <a:xfrm>
            <a:off x="201831" y="3353493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ANOVA</a:t>
            </a:r>
          </a:p>
        </p:txBody>
      </p:sp>
    </p:spTree>
    <p:extLst>
      <p:ext uri="{BB962C8B-B14F-4D97-AF65-F5344CB8AC3E}">
        <p14:creationId xmlns:p14="http://schemas.microsoft.com/office/powerpoint/2010/main" val="2572776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3E3B39-6350-7311-830E-56B54163A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 (all three)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2BDA13-1BCE-0170-1421-4894C4410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706" y="1290918"/>
            <a:ext cx="8383588" cy="17308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Mean scores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0E7376E-4842-4C62-49AD-F93D7559E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06" y="1698179"/>
            <a:ext cx="7850245" cy="1730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42B40C0-5AA5-2D11-1B23-6192DB52EC7B}"/>
              </a:ext>
            </a:extLst>
          </p:cNvPr>
          <p:cNvSpPr txBox="1"/>
          <p:nvPr/>
        </p:nvSpPr>
        <p:spPr>
          <a:xfrm>
            <a:off x="716706" y="4848562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Separate </a:t>
            </a:r>
            <a:r>
              <a:rPr lang="en-US" dirty="0" err="1"/>
              <a:t>Ttests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9615214-9B42-9FFD-3EFA-22095EE7369A}"/>
              </a:ext>
            </a:extLst>
          </p:cNvPr>
          <p:cNvSpPr txBox="1"/>
          <p:nvPr/>
        </p:nvSpPr>
        <p:spPr>
          <a:xfrm>
            <a:off x="646111" y="3535532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ANOVA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21BFB95-0D9E-EC50-9DEC-53A07D18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06" y="4011395"/>
            <a:ext cx="9661289" cy="5552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C62D33B-FC11-CA85-1C90-43B470099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07" y="5361492"/>
            <a:ext cx="9723434" cy="9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75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FB6BE7-4179-FEB9-01F7-19FA5DC0E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27" y="532618"/>
            <a:ext cx="9404723" cy="1400530"/>
          </a:xfrm>
        </p:spPr>
        <p:txBody>
          <a:bodyPr/>
          <a:lstStyle/>
          <a:p>
            <a:r>
              <a:rPr lang="en-US" sz="4800" b="0" i="0" dirty="0" err="1">
                <a:solidFill>
                  <a:schemeClr val="tx1"/>
                </a:solidFill>
                <a:effectLst/>
                <a:latin typeface="Nunito" panose="020F0502020204030204" pitchFamily="2" charset="0"/>
              </a:rPr>
              <a:t>Kruskal</a:t>
            </a:r>
            <a:r>
              <a:rPr lang="en-US" sz="4800" b="0" i="0" dirty="0">
                <a:solidFill>
                  <a:schemeClr val="tx1"/>
                </a:solidFill>
                <a:effectLst/>
                <a:latin typeface="Nunito" panose="020F0502020204030204" pitchFamily="2" charset="0"/>
              </a:rPr>
              <a:t>-Wallis </a:t>
            </a:r>
            <a:r>
              <a:rPr lang="en-US" sz="4800" b="0" i="0" dirty="0" smtClean="0">
                <a:solidFill>
                  <a:schemeClr val="tx1"/>
                </a:solidFill>
                <a:effectLst/>
                <a:latin typeface="Nunito" panose="020F0502020204030204" pitchFamily="2" charset="0"/>
              </a:rPr>
              <a:t>Test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849DA-38B6-B8E3-2112-6012AEF29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31" y="1706689"/>
            <a:ext cx="8946541" cy="4296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Asheville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06CD45B-DE42-96E5-6EB1-C686F3FAE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1" y="2136373"/>
            <a:ext cx="8332128" cy="473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92FCB88-8850-C853-30F3-A84DFBA4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1" y="3194522"/>
            <a:ext cx="8332128" cy="46895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C5DD26D-99C9-ADD3-361C-3E7DA7A3F0EF}"/>
              </a:ext>
            </a:extLst>
          </p:cNvPr>
          <p:cNvSpPr txBox="1">
            <a:spLocks/>
          </p:cNvSpPr>
          <p:nvPr/>
        </p:nvSpPr>
        <p:spPr>
          <a:xfrm>
            <a:off x="419730" y="2824876"/>
            <a:ext cx="8946541" cy="429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Columbus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6ED15CA-1429-0682-E389-DE6DD97B1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30" y="4202696"/>
            <a:ext cx="8332128" cy="55998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D42FBDE4-7A4D-4C32-B5E0-5734D3F6F203}"/>
              </a:ext>
            </a:extLst>
          </p:cNvPr>
          <p:cNvSpPr txBox="1">
            <a:spLocks/>
          </p:cNvSpPr>
          <p:nvPr/>
        </p:nvSpPr>
        <p:spPr>
          <a:xfrm>
            <a:off x="419729" y="3793779"/>
            <a:ext cx="8946541" cy="429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Rhode Island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88DCCCA-85D2-9010-AE0B-3D7BDF6F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95" y="5374730"/>
            <a:ext cx="8395797" cy="58489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571B4698-7167-401D-B6BA-DDEE858B37F2}"/>
              </a:ext>
            </a:extLst>
          </p:cNvPr>
          <p:cNvSpPr txBox="1">
            <a:spLocks/>
          </p:cNvSpPr>
          <p:nvPr/>
        </p:nvSpPr>
        <p:spPr>
          <a:xfrm>
            <a:off x="419728" y="4945046"/>
            <a:ext cx="8946541" cy="429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All Three</a:t>
            </a:r>
          </a:p>
        </p:txBody>
      </p:sp>
    </p:spTree>
    <p:extLst>
      <p:ext uri="{BB962C8B-B14F-4D97-AF65-F5344CB8AC3E}">
        <p14:creationId xmlns:p14="http://schemas.microsoft.com/office/powerpoint/2010/main" val="189857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5" y="2052918"/>
            <a:ext cx="9961756" cy="399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86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by Price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Price by Bedrooms</a:t>
            </a:r>
          </a:p>
          <a:p>
            <a:pPr>
              <a:lnSpc>
                <a:spcPct val="200000"/>
              </a:lnSpc>
            </a:pPr>
            <a:r>
              <a:rPr lang="en-US" dirty="0"/>
              <a:t>Price by Beds</a:t>
            </a:r>
          </a:p>
          <a:p>
            <a:pPr>
              <a:lnSpc>
                <a:spcPct val="200000"/>
              </a:lnSpc>
            </a:pPr>
            <a:r>
              <a:rPr lang="en-US" dirty="0"/>
              <a:t>Price by Bathrooms</a:t>
            </a:r>
          </a:p>
          <a:p>
            <a:pPr>
              <a:lnSpc>
                <a:spcPct val="200000"/>
              </a:lnSpc>
            </a:pPr>
            <a:r>
              <a:rPr lang="en-US" dirty="0"/>
              <a:t>Price by Room Type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7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6174EE-08CC-2775-D47A-992B495AF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51" y="6172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Average Price by # of Bedrooms - Asheville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A6FC05-635A-3FEB-14FD-BAEFD26BB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1" t="5255" r="56482"/>
          <a:stretch/>
        </p:blipFill>
        <p:spPr>
          <a:xfrm>
            <a:off x="877614" y="1505530"/>
            <a:ext cx="1702173" cy="4869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A85E791-26CA-69FD-0269-75790ECFE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206" y="1505530"/>
            <a:ext cx="54197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74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232001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Bedrooms – Rhode Island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747564"/>
            <a:ext cx="2768600" cy="481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567" y="1747564"/>
            <a:ext cx="5477807" cy="485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47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47766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Bedrooms - Columbus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64" y="1853248"/>
            <a:ext cx="2527300" cy="481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60" y="1831789"/>
            <a:ext cx="5411634" cy="48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10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2A7A67-FA1E-2867-4040-6543533E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35" y="168939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Beds - Asheville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E18CD31-AFB6-DFE4-AEA6-ED410F83C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2" t="3185" r="59480"/>
          <a:stretch/>
        </p:blipFill>
        <p:spPr>
          <a:xfrm>
            <a:off x="1605981" y="1610862"/>
            <a:ext cx="1405233" cy="4802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AC7C7D9-462E-D432-B27A-29A1CAA1B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645" y="1610862"/>
            <a:ext cx="6132271" cy="485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35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# of Beds – Rhode Island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545" y="1853248"/>
            <a:ext cx="1448330" cy="4895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853248"/>
            <a:ext cx="5995046" cy="470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722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5263</TotalTime>
  <Words>262</Words>
  <Application>Microsoft Macintosh PowerPoint</Application>
  <PresentationFormat>Widescreen</PresentationFormat>
  <Paragraphs>60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Century Gothic</vt:lpstr>
      <vt:lpstr>Nunito</vt:lpstr>
      <vt:lpstr>Wingdings 3</vt:lpstr>
      <vt:lpstr>Arial</vt:lpstr>
      <vt:lpstr>Ion</vt:lpstr>
      <vt:lpstr>Project 1 – Airbnb Analysis</vt:lpstr>
      <vt:lpstr>Project Overview</vt:lpstr>
      <vt:lpstr>Data Source</vt:lpstr>
      <vt:lpstr>Data Analysis by Price</vt:lpstr>
      <vt:lpstr>Average Price by # of Bedrooms - Asheville</vt:lpstr>
      <vt:lpstr>Average Price by # of Bedrooms – Rhode Island</vt:lpstr>
      <vt:lpstr>Average Price by # of Bedrooms - Columbus</vt:lpstr>
      <vt:lpstr>Average Price by # of Beds - Asheville</vt:lpstr>
      <vt:lpstr>Average Price by # of Beds – Rhode Island </vt:lpstr>
      <vt:lpstr>Average Price by # of Beds – Columbus</vt:lpstr>
      <vt:lpstr>Average Price by # of Bathrooms – Asheville</vt:lpstr>
      <vt:lpstr>Average Price by # of Bathrooms – Rhode Island</vt:lpstr>
      <vt:lpstr>Average Price by # of Bathrooms – Columbus</vt:lpstr>
      <vt:lpstr>Average Price by Room Types - Asheville</vt:lpstr>
      <vt:lpstr>Average Price by Room Types – Rhode Island</vt:lpstr>
      <vt:lpstr>Average Price by Room Types – Columbus </vt:lpstr>
      <vt:lpstr>Data Analysis by Rating</vt:lpstr>
      <vt:lpstr>Average Rating for Listings</vt:lpstr>
      <vt:lpstr>Average scores of hosts with different total listings</vt:lpstr>
      <vt:lpstr>Statistical Analysis</vt:lpstr>
      <vt:lpstr>Statistical Analysis (Asheville)</vt:lpstr>
      <vt:lpstr>Statistical Analysis (Columbus)</vt:lpstr>
      <vt:lpstr>Statistical Analysis (Rhode Island)</vt:lpstr>
      <vt:lpstr>Statistical Analysis (all three)</vt:lpstr>
      <vt:lpstr>Kruskal-Wallis Test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>Austin Vasquez</dc:creator>
  <cp:lastModifiedBy>Tim Mandel</cp:lastModifiedBy>
  <cp:revision>24</cp:revision>
  <dcterms:created xsi:type="dcterms:W3CDTF">2023-10-20T06:58:45Z</dcterms:created>
  <dcterms:modified xsi:type="dcterms:W3CDTF">2023-10-24T22:16:00Z</dcterms:modified>
</cp:coreProperties>
</file>